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Raleway ExtraBold"/>
      <p:bold r:id="rId22"/>
      <p:boldItalic r:id="rId23"/>
    </p:embeddedFont>
    <p:embeddedFont>
      <p:font typeface="Raleway Light"/>
      <p:regular r:id="rId24"/>
      <p:bold r:id="rId25"/>
      <p:italic r:id="rId26"/>
      <p:boldItalic r:id="rId27"/>
    </p:embeddedFont>
    <p:embeddedFont>
      <p:font typeface="Raleway ExtraLigh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RalewayExtraBold-bold.fntdata"/><Relationship Id="rId21" Type="http://schemas.openxmlformats.org/officeDocument/2006/relationships/font" Target="fonts/Raleway-boldItalic.fntdata"/><Relationship Id="rId24" Type="http://schemas.openxmlformats.org/officeDocument/2006/relationships/font" Target="fonts/RalewayLight-regular.fntdata"/><Relationship Id="rId23" Type="http://schemas.openxmlformats.org/officeDocument/2006/relationships/font" Target="fonts/RalewayExtra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Light-italic.fntdata"/><Relationship Id="rId25" Type="http://schemas.openxmlformats.org/officeDocument/2006/relationships/font" Target="fonts/RalewayLight-bold.fntdata"/><Relationship Id="rId28" Type="http://schemas.openxmlformats.org/officeDocument/2006/relationships/font" Target="fonts/RalewayExtraLight-regular.fntdata"/><Relationship Id="rId27" Type="http://schemas.openxmlformats.org/officeDocument/2006/relationships/font" Target="fonts/Raleway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Extra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ExtraLight-boldItalic.fntdata"/><Relationship Id="rId30" Type="http://schemas.openxmlformats.org/officeDocument/2006/relationships/font" Target="fonts/RalewayExtraLigh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e21298227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e21298227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e21298227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e21298227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9b9dd3dc0_0_9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9b9dd3dc0_0_9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d9b9dd3dc0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d9b9dd3dc0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9b9dd3dc0_0_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9b9dd3dc0_0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e1f6b3477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e1f6b3477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e1c9f4511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e1c9f4511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e21298227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e21298227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e1c9f4511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e1c9f4511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f6b347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f6b347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e21298227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e21298227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245650" y="1000075"/>
            <a:ext cx="75867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latin typeface="Raleway ExtraLight"/>
                <a:ea typeface="Raleway ExtraLight"/>
                <a:cs typeface="Raleway ExtraLight"/>
                <a:sym typeface="Raleway ExtraLigh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 ExtraBold"/>
              <a:buNone/>
              <a:defRPr sz="26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●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○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■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○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■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○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■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 Valdagno - </a:t>
            </a: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5CA9F">
            <a:alpha val="30980"/>
          </a:srgbClr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6666625" y="-1339625"/>
            <a:ext cx="3650700" cy="3650700"/>
          </a:xfrm>
          <a:prstGeom prst="donut">
            <a:avLst>
              <a:gd fmla="val 17978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4339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latin typeface="Raleway ExtraLight"/>
                <a:ea typeface="Raleway ExtraLight"/>
                <a:cs typeface="Raleway ExtraLight"/>
                <a:sym typeface="Raleway ExtraLight"/>
              </a:rPr>
              <a:t>Knowledge makes difference</a:t>
            </a:r>
            <a:endParaRPr sz="2200"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7376" y="1916920"/>
            <a:ext cx="4189251" cy="5093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7227125" y="2629778"/>
            <a:ext cx="1368300" cy="1368300"/>
          </a:xfrm>
          <a:prstGeom prst="donut">
            <a:avLst>
              <a:gd fmla="val 23248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6566750" y="4108000"/>
            <a:ext cx="822900" cy="822900"/>
          </a:xfrm>
          <a:prstGeom prst="donut">
            <a:avLst>
              <a:gd fmla="val 25710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7857500" y="3840750"/>
            <a:ext cx="3291300" cy="3291300"/>
          </a:xfrm>
          <a:prstGeom prst="donut">
            <a:avLst>
              <a:gd fmla="val 17978" name="adj"/>
            </a:avLst>
          </a:prstGeom>
          <a:solidFill>
            <a:srgbClr val="F8BF00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2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FUNZIONALITA’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37" name="Google Shape;137;p22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2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1245650" y="2008800"/>
            <a:ext cx="7586700" cy="24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Misurazione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Numero di aperture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Light"/>
              <a:buChar char="●"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Numero di svuotamenti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Light"/>
              <a:buChar char="●"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Kg di rifiuti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Light"/>
              <a:buChar char="●"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Volume di rifiuti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Light"/>
              <a:buChar char="●"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Numero di aperture con cestino non pieno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3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FUNZIONALITA’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46" name="Google Shape;146;p23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3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48" name="Google Shape;148;p23"/>
          <p:cNvSpPr txBox="1"/>
          <p:nvPr>
            <p:ph idx="1" type="body"/>
          </p:nvPr>
        </p:nvSpPr>
        <p:spPr>
          <a:xfrm>
            <a:off x="1245650" y="2008800"/>
            <a:ext cx="7586700" cy="24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Light"/>
              <a:buChar char="●"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Apertura automatica dello sportello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Light"/>
              <a:buChar char="●"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Salvataggio dati storici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Light"/>
              <a:buChar char="●"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Led lampeggiante quando deve essere svuotato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Light"/>
              <a:buChar char="●"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Suono quando deve essere svuotato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Light"/>
              <a:buChar char="●"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LCD con informazioni sul cestino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5CA9F">
            <a:alpha val="30980"/>
          </a:srgbClr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/>
          <p:nvPr/>
        </p:nvSpPr>
        <p:spPr>
          <a:xfrm>
            <a:off x="6666625" y="-1339625"/>
            <a:ext cx="3650700" cy="3650700"/>
          </a:xfrm>
          <a:prstGeom prst="donut">
            <a:avLst>
              <a:gd fmla="val 17978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4"/>
          <p:cNvSpPr txBox="1"/>
          <p:nvPr>
            <p:ph idx="1" type="subTitle"/>
          </p:nvPr>
        </p:nvSpPr>
        <p:spPr>
          <a:xfrm>
            <a:off x="311700" y="2288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aleway ExtraLight"/>
                <a:ea typeface="Raleway ExtraLight"/>
                <a:cs typeface="Raleway ExtraLight"/>
                <a:sym typeface="Raleway ExtraLight"/>
              </a:rPr>
              <a:t>Grazie per l’attenzione</a:t>
            </a:r>
            <a:endParaRPr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pic>
        <p:nvPicPr>
          <p:cNvPr id="155" name="Google Shape;1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3301" y="4370623"/>
            <a:ext cx="2057400" cy="25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4"/>
          <p:cNvSpPr/>
          <p:nvPr/>
        </p:nvSpPr>
        <p:spPr>
          <a:xfrm>
            <a:off x="7227125" y="2629778"/>
            <a:ext cx="1368300" cy="1368300"/>
          </a:xfrm>
          <a:prstGeom prst="donut">
            <a:avLst>
              <a:gd fmla="val 23248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4"/>
          <p:cNvSpPr/>
          <p:nvPr/>
        </p:nvSpPr>
        <p:spPr>
          <a:xfrm>
            <a:off x="6566750" y="4108000"/>
            <a:ext cx="822900" cy="822900"/>
          </a:xfrm>
          <a:prstGeom prst="donut">
            <a:avLst>
              <a:gd fmla="val 25710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4"/>
          <p:cNvSpPr/>
          <p:nvPr/>
        </p:nvSpPr>
        <p:spPr>
          <a:xfrm>
            <a:off x="7857500" y="3840750"/>
            <a:ext cx="3291300" cy="3291300"/>
          </a:xfrm>
          <a:prstGeom prst="donut">
            <a:avLst>
              <a:gd fmla="val 17978" name="adj"/>
            </a:avLst>
          </a:prstGeom>
          <a:solidFill>
            <a:srgbClr val="F8BF00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CHI SIAMO?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9813" y="1852149"/>
            <a:ext cx="1816500" cy="1826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0625" y="1852150"/>
            <a:ext cx="1816500" cy="1816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1348075" y="372605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Alessandro Cogollo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4538875" y="3726038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Michele Ferretto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1348075" y="4114838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Computer Engineer</a:t>
            </a:r>
            <a:endParaRPr sz="15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&amp; Designer</a:t>
            </a:r>
            <a:endParaRPr sz="15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4538875" y="4078963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Presidente Biosphaera,</a:t>
            </a:r>
            <a:endParaRPr sz="15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guida naturalistica</a:t>
            </a:r>
            <a:endParaRPr sz="15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92214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15640"/>
            <a:ext cx="9144000" cy="6094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COSA FAREMO?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1245650" y="1844153"/>
            <a:ext cx="392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Smart Bin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0" l="29442" r="21494" t="0"/>
          <a:stretch/>
        </p:blipFill>
        <p:spPr>
          <a:xfrm>
            <a:off x="5480350" y="445025"/>
            <a:ext cx="3663651" cy="46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8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COSA FAREMO?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1245650" y="1844153"/>
            <a:ext cx="392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Smart Bin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b="0" l="29442" r="21494" t="0"/>
          <a:stretch/>
        </p:blipFill>
        <p:spPr>
          <a:xfrm>
            <a:off x="5480350" y="445025"/>
            <a:ext cx="3663651" cy="4611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/>
        </p:nvSpPr>
        <p:spPr>
          <a:xfrm>
            <a:off x="1245650" y="2362179"/>
            <a:ext cx="4055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latin typeface="Raleway"/>
                <a:ea typeface="Raleway"/>
                <a:cs typeface="Raleway"/>
                <a:sym typeface="Raleway"/>
              </a:rPr>
              <a:t>“A connected waste or recycling bin that is able to </a:t>
            </a:r>
            <a:r>
              <a:rPr b="1" i="1" lang="it">
                <a:latin typeface="Raleway"/>
                <a:ea typeface="Raleway"/>
                <a:cs typeface="Raleway"/>
                <a:sym typeface="Raleway"/>
              </a:rPr>
              <a:t>monitor how full it is in real-time</a:t>
            </a:r>
            <a:r>
              <a:rPr i="1" lang="it">
                <a:latin typeface="Raleway"/>
                <a:ea typeface="Raleway"/>
                <a:cs typeface="Raleway"/>
                <a:sym typeface="Raleway"/>
              </a:rPr>
              <a:t>. The smart bins </a:t>
            </a:r>
            <a:r>
              <a:rPr b="1" i="1" lang="it">
                <a:latin typeface="Raleway"/>
                <a:ea typeface="Raleway"/>
                <a:cs typeface="Raleway"/>
                <a:sym typeface="Raleway"/>
              </a:rPr>
              <a:t>communicate with a janitor</a:t>
            </a:r>
            <a:r>
              <a:rPr i="1" lang="it">
                <a:latin typeface="Raleway"/>
                <a:ea typeface="Raleway"/>
                <a:cs typeface="Raleway"/>
                <a:sym typeface="Raleway"/>
              </a:rPr>
              <a:t> and sends an alert to them when the bins become full. </a:t>
            </a:r>
            <a:endParaRPr i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latin typeface="Raleway"/>
                <a:ea typeface="Raleway"/>
                <a:cs typeface="Raleway"/>
                <a:sym typeface="Raleway"/>
              </a:rPr>
              <a:t>The data that is collected from the smart bins help </a:t>
            </a:r>
            <a:r>
              <a:rPr b="1" i="1" lang="it">
                <a:latin typeface="Raleway"/>
                <a:ea typeface="Raleway"/>
                <a:cs typeface="Raleway"/>
                <a:sym typeface="Raleway"/>
              </a:rPr>
              <a:t>establish a waste and recycling baseline</a:t>
            </a:r>
            <a:r>
              <a:rPr i="1" lang="it">
                <a:latin typeface="Raleway"/>
                <a:ea typeface="Raleway"/>
                <a:cs typeface="Raleway"/>
                <a:sym typeface="Raleway"/>
              </a:rPr>
              <a:t>. This baseline is where sustainability teams can work from to </a:t>
            </a:r>
            <a:r>
              <a:rPr b="1" i="1" lang="it">
                <a:latin typeface="Raleway"/>
                <a:ea typeface="Raleway"/>
                <a:cs typeface="Raleway"/>
                <a:sym typeface="Raleway"/>
              </a:rPr>
              <a:t>generate waste reduction programs and monitor results</a:t>
            </a:r>
            <a:r>
              <a:rPr i="1" lang="it">
                <a:latin typeface="Raleway"/>
                <a:ea typeface="Raleway"/>
                <a:cs typeface="Raleway"/>
                <a:sym typeface="Raleway"/>
              </a:rPr>
              <a:t>“</a:t>
            </a:r>
            <a:endParaRPr i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SMART BIN?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13" name="Google Shape;113;p19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1245650" y="2295475"/>
            <a:ext cx="7586700" cy="24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Ottimizzare la raccolta dei rifiuti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Ridurre l'impatto ambientale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Migliorare </a:t>
            </a: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pulizia e igiene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SMART BIN?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22" name="Google Shape;122;p20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1245650" y="2295475"/>
            <a:ext cx="7586700" cy="24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Sensori per</a:t>
            </a: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rilevamento del livello di riempimento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Connettività </a:t>
            </a: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wireless </a:t>
            </a: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per notifiche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Riconoscimento dei materiali per differenziazione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Meccanismi automatici di apertura e chiusura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20653" l="0" r="0" t="0"/>
          <a:stretch/>
        </p:blipFill>
        <p:spPr>
          <a:xfrm>
            <a:off x="0" y="0"/>
            <a:ext cx="9144000" cy="5441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